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Proxima Nova"/>
      <p:regular r:id="rId59"/>
      <p:bold r:id="rId60"/>
      <p:italic r:id="rId61"/>
      <p:boldItalic r:id="rId62"/>
    </p:embeddedFont>
    <p:embeddedFont>
      <p:font typeface="Noto Sans Symbols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italic.fntdata"/><Relationship Id="rId20" Type="http://schemas.openxmlformats.org/officeDocument/2006/relationships/slide" Target="slides/slide14.xml"/><Relationship Id="rId64" Type="http://schemas.openxmlformats.org/officeDocument/2006/relationships/font" Target="fonts/NotoSansSymbols-bold.fntdata"/><Relationship Id="rId63" Type="http://schemas.openxmlformats.org/officeDocument/2006/relationships/font" Target="fonts/NotoSansSymbols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roximaNova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df5e7add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df5e7add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f5e7add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df5e7add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2a28e31e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2a28e31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2a28e31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2a28e31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5702ec4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5702ec4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6aba2223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6aba2223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11406e28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11406e28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df5e7add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df5e7add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8890c251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8890c25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0857d1dbe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0857d1dbe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11406e28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11406e28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4e3a7856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4e3a7856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4e3a7856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4e3a7856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6cbf48c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6cbf48c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0857d1dbe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0857d1dbe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0857d1dbe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0857d1dbe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0857d1dbe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0857d1dbe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0857d1dbe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0857d1dbe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0857d1dbe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0857d1dbe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0857d1dbe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0857d1dbe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0857d1dbe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0857d1dbe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fced2c5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fced2c5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0857d1dbe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0857d1dbe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0857d1dbe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0857d1dbe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0857d1dbe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0857d1dbe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4e3a785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b4e3a785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0857d1dbe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0857d1dbe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0857d1dbe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0857d1dbe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0857d1dbe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0857d1dbe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0857d1dbe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0857d1dbe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0857d1dbe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0857d1dbe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0857d1dbe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60857d1dbe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6aba2223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6aba222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0857d1dbe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60857d1dbe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0857d1dbe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60857d1dbe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0857d1dbe_1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60857d1dbe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60857d1dbe_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60857d1dbe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60857d1dbe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60857d1dbe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60857d1dbe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60857d1dbe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0857d1dbe_1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60857d1dbe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0857d1dbe_1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60857d1dbe_1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0857d1dbe_1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0857d1dbe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0857d1dbe_1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0857d1dbe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6aba222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6aba222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0857d1dbe_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60857d1dbe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0857d1dbe_1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0857d1dbe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60857d1dbe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60857d1dbe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11406e28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11406e28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f5e7ad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df5e7ad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6aba2223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6aba2223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11406e28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11406e28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</a:t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uncertainty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Mutually Exclusive &amp; Complementary Events</a:t>
            </a:r>
            <a:endParaRPr/>
          </a:p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152475"/>
            <a:ext cx="8520600" cy="27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Mutually exclusive events</a:t>
            </a:r>
            <a:r>
              <a:rPr lang="en"/>
              <a:t> cannot occur together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A and B are complements, P(A or B) = 1 and P(A and B) =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P(Rain OR Not-rain) =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P(Rain AND Not-rain) =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Complements</a:t>
            </a:r>
            <a:r>
              <a:rPr lang="en"/>
              <a:t> are events that are mutually exclusive and collectively exhaustive: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P(A’) = 1 - P(A)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P(Not-rain) = 1 - P(Rain)</a:t>
            </a:r>
            <a:endParaRPr/>
          </a:p>
        </p:txBody>
      </p:sp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825" y="3332700"/>
            <a:ext cx="4980649" cy="15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Independent and Dependent Events</a:t>
            </a:r>
            <a:endParaRPr/>
          </a:p>
        </p:txBody>
      </p:sp>
      <p:sp>
        <p:nvSpPr>
          <p:cNvPr id="174" name="Google Shape;17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Independent events</a:t>
            </a:r>
            <a:r>
              <a:rPr lang="en"/>
              <a:t>: Events that do not change the probability of one another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Coin flips - Getting heads one time does not tell us anything about what will happen next time we flip the coin (assuming a fair coin)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Dependent events</a:t>
            </a:r>
            <a:r>
              <a:rPr lang="en"/>
              <a:t>: The probability of an event DOES change with the </a:t>
            </a:r>
            <a:r>
              <a:rPr lang="en"/>
              <a:t>occurrence</a:t>
            </a:r>
            <a:r>
              <a:rPr lang="en"/>
              <a:t> or </a:t>
            </a:r>
            <a:r>
              <a:rPr lang="en"/>
              <a:t>absence</a:t>
            </a:r>
            <a:r>
              <a:rPr lang="en"/>
              <a:t> of another event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Selecting cards from a deck (without replacement)  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lphaUcParenR"/>
            </a:pPr>
            <a:r>
              <a:rPr lang="en"/>
              <a:t>Probability of getting a queen = 4/52 = 7.7%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UcParenR"/>
            </a:pPr>
            <a:r>
              <a:rPr lang="en"/>
              <a:t>Probability of getting another queen after removing the first one: 3/51 = 5.9%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UcParenR"/>
            </a:pPr>
            <a:r>
              <a:rPr lang="en"/>
              <a:t>P(A </a:t>
            </a:r>
            <a:r>
              <a:rPr lang="en"/>
              <a:t>third</a:t>
            </a:r>
            <a:r>
              <a:rPr lang="en"/>
              <a:t> queen) = 2/50 = 4%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Note these are isolated draws / I’m not asking the probability you’ll draw two or three cards in a row and they’ll both be queens.  (That would be P(Q1 and Q2)) = P(Q1) * P(Q2|Q1) = 0.077 * 0.059 = 0.0043, or 0.43%)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1167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“AND” scenarios = P(X and 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Independent events</a:t>
            </a:r>
            <a:r>
              <a:rPr lang="en"/>
              <a:t>: P(X and Y) = P(X) * P(Y)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P(Roll a six AND draw a queen) = P(6) * P(Q) = </a:t>
            </a:r>
            <a:r>
              <a:rPr lang="en"/>
              <a:t>1/6</a:t>
            </a:r>
            <a:r>
              <a:rPr lang="en"/>
              <a:t> * 4/52 = 0.16666 * 0.07692 = 0.0128, or 1.28%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Dependent events</a:t>
            </a:r>
            <a:r>
              <a:rPr lang="en"/>
              <a:t>: P(X and Y) = P(Y) * P(X|Y)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P(Drawing two cards and both are hearts = P(Heart 1) * P(Heart 2|Heart 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P(Heart 1) = 13/52 = 0.25  (First draw)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P(Heart 2| Heart 1) = 12/51 = 0.235 (Second draw)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P(Heart 1 and Heart 2) = 0.25 * 0.235 = .05875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Or 5.87%</a:t>
            </a:r>
            <a:endParaRPr/>
          </a:p>
        </p:txBody>
      </p:sp>
      <p:sp>
        <p:nvSpPr>
          <p:cNvPr id="180" name="Google Shape;1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Multiplication Rule / Formula - And Scenarios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250" y="3210750"/>
            <a:ext cx="2371100" cy="16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Addition Rule / Formula - Or Scenarios</a:t>
            </a:r>
            <a:endParaRPr/>
          </a:p>
        </p:txBody>
      </p:sp>
      <p:sp>
        <p:nvSpPr>
          <p:cNvPr id="187" name="Google Shape;18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“OR” scenarios = P(X, Y, or Both)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Addition rule for non-</a:t>
            </a:r>
            <a:r>
              <a:rPr b="1" lang="en"/>
              <a:t>mutually</a:t>
            </a:r>
            <a:r>
              <a:rPr b="1" lang="en"/>
              <a:t> exclusive events: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Does one prevent the other?  Cause the other?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P(X or Y) = P(X) + P(Y) - P(X AND 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P(“It rains” OR “it’s Tuesday”) = 105/365 + 1/7 - (105/365 * 1/7)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.287 + .143 - .041 = .389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38.9%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275" y="3134025"/>
            <a:ext cx="2504250" cy="17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Conditional Probability Formula</a:t>
            </a:r>
            <a:endParaRPr/>
          </a:p>
        </p:txBody>
      </p:sp>
      <p:sp>
        <p:nvSpPr>
          <p:cNvPr id="194" name="Google Shape;194;p38"/>
          <p:cNvSpPr txBox="1"/>
          <p:nvPr>
            <p:ph idx="1" type="body"/>
          </p:nvPr>
        </p:nvSpPr>
        <p:spPr>
          <a:xfrm>
            <a:off x="254400" y="1142275"/>
            <a:ext cx="81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(A|B) = The probability of A, given the occurrence of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P(A|B) = P(A and B) / P(B)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P(B|A) = P(A and B) / P(A)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Assume 100 people buy new cars.  40 bought warranties, 30 bought red cars, and 20 purchased both.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is the probability that someone who purchased a warranty also bought a red car?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P(warranty)=0.4, P(red car)=0.3, P(warranty and red car) = 0.2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0.2 / 0.4 = 0.5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=50%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</a:t>
            </a:r>
            <a:endParaRPr/>
          </a:p>
        </p:txBody>
      </p:sp>
      <p:sp>
        <p:nvSpPr>
          <p:cNvPr id="200" name="Google Shape;20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vs Odds</a:t>
            </a:r>
            <a:endParaRPr/>
          </a:p>
        </p:txBody>
      </p:sp>
      <p:sp>
        <p:nvSpPr>
          <p:cNvPr id="206" name="Google Shape;20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P(A) is the probability of outcome 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P(A) / 1 - P(A) </a:t>
            </a:r>
            <a:r>
              <a:rPr lang="en"/>
              <a:t>= Odds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Odds of rolling a 6 = </a:t>
            </a:r>
            <a:r>
              <a:rPr lang="en"/>
              <a:t>1/6</a:t>
            </a:r>
            <a:r>
              <a:rPr lang="en"/>
              <a:t>  divided by 1 - </a:t>
            </a:r>
            <a:r>
              <a:rPr lang="en"/>
              <a:t>1/6</a:t>
            </a:r>
            <a:r>
              <a:rPr lang="en"/>
              <a:t> (6/6 - ⅙ = </a:t>
            </a:r>
            <a:r>
              <a:rPr lang="en"/>
              <a:t>5/6</a:t>
            </a:r>
            <a:r>
              <a:rPr lang="en"/>
              <a:t> = 0.83)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0.17 / 0.83  = .2 or 20%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1 - P(Heads) = P(Tails)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1 - P(6) = P(1,2,3,4,5)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Theory and Probability with Venn Diagrams</a:t>
            </a:r>
            <a:endParaRPr/>
          </a:p>
        </p:txBody>
      </p:sp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463" y="1214750"/>
            <a:ext cx="4041074" cy="34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319" y="0"/>
            <a:ext cx="747936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Using Distributions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Terminology: </a:t>
            </a:r>
            <a:endParaRPr/>
          </a:p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11700" y="1152475"/>
            <a:ext cx="451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Sample Space</a:t>
            </a:r>
            <a:r>
              <a:rPr lang="en"/>
              <a:t>: A list of all possible outcomes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Coin flip sample space: U = {Heads, Tails}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Dice roll sample space: U = {1, 2, 3, 4, 5, 6}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800" y="262106"/>
            <a:ext cx="3810000" cy="195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200" y="2571744"/>
            <a:ext cx="32385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11" y="287313"/>
            <a:ext cx="7061989" cy="456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	</a:t>
            </a:r>
            <a:endParaRPr/>
          </a:p>
        </p:txBody>
      </p:sp>
      <p:pic>
        <p:nvPicPr>
          <p:cNvPr id="233" name="Google Shape;2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73575"/>
            <a:ext cx="3799275" cy="4137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Probability Distributions</a:t>
            </a:r>
            <a:endParaRPr/>
          </a:p>
        </p:txBody>
      </p:sp>
      <p:sp>
        <p:nvSpPr>
          <p:cNvPr id="239" name="Google Shape;23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Continuous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Discrete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Probability Distributions</a:t>
            </a:r>
            <a:endParaRPr/>
          </a:p>
        </p:txBody>
      </p:sp>
      <p:sp>
        <p:nvSpPr>
          <p:cNvPr id="245" name="Google Shape;245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Normal and Standardized Normal Distributions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Normal Distribution</a:t>
            </a:r>
            <a:endParaRPr/>
          </a:p>
        </p:txBody>
      </p:sp>
      <p:sp>
        <p:nvSpPr>
          <p:cNvPr id="251" name="Google Shape;251;p48"/>
          <p:cNvSpPr txBox="1"/>
          <p:nvPr>
            <p:ph idx="1" type="body"/>
          </p:nvPr>
        </p:nvSpPr>
        <p:spPr>
          <a:xfrm>
            <a:off x="311700" y="1152475"/>
            <a:ext cx="40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Centered on the mean value of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Mean = Median = Mode = Peak of Curve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Symmetrical - 50% of the data are above the mean and 50% are below the mean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Width determined by the standard deviation of the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8"/>
          <p:cNvPicPr preferRelativeResize="0"/>
          <p:nvPr/>
        </p:nvPicPr>
        <p:blipFill rotWithShape="1">
          <a:blip r:embed="rId3">
            <a:alphaModFix/>
          </a:blip>
          <a:srcRect b="13225" l="11021" r="9745" t="29569"/>
          <a:stretch/>
        </p:blipFill>
        <p:spPr>
          <a:xfrm>
            <a:off x="4461725" y="1709350"/>
            <a:ext cx="4504874" cy="18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Normal Distribution</a:t>
            </a:r>
            <a:endParaRPr/>
          </a:p>
        </p:txBody>
      </p:sp>
      <p:sp>
        <p:nvSpPr>
          <p:cNvPr id="258" name="Google Shape;258;p49"/>
          <p:cNvSpPr txBox="1"/>
          <p:nvPr>
            <p:ph idx="1" type="body"/>
          </p:nvPr>
        </p:nvSpPr>
        <p:spPr>
          <a:xfrm>
            <a:off x="311700" y="1152475"/>
            <a:ext cx="229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Distributions A and B have the same mean value, but A has a larger standard deviation than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Distributions A and C have the same standard deviation, but C has a larger mean than A</a:t>
            </a:r>
            <a:endParaRPr/>
          </a:p>
        </p:txBody>
      </p:sp>
      <p:pic>
        <p:nvPicPr>
          <p:cNvPr id="259" name="Google Shape;2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0737" y="1028700"/>
            <a:ext cx="5978524" cy="366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Standardized Normal Distribution</a:t>
            </a:r>
            <a:endParaRPr/>
          </a:p>
        </p:txBody>
      </p:sp>
      <p:sp>
        <p:nvSpPr>
          <p:cNvPr id="265" name="Google Shape;265;p50"/>
          <p:cNvSpPr txBox="1"/>
          <p:nvPr>
            <p:ph idx="1" type="body"/>
          </p:nvPr>
        </p:nvSpPr>
        <p:spPr>
          <a:xfrm>
            <a:off x="311700" y="1152475"/>
            <a:ext cx="521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standardized normal distribution is a special case of the normal distribution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Mean =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Standard Deviation =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Any normally distributed data can be converted to the standardized normal distribution using the Z formula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= (X - Mean) / Standard Deviation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= # of standard deviations away from the mean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Z is negative if below the mean and positive if above</a:t>
            </a:r>
            <a:endParaRPr/>
          </a:p>
        </p:txBody>
      </p:sp>
      <p:pic>
        <p:nvPicPr>
          <p:cNvPr id="266" name="Google Shape;2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153" y="1849653"/>
            <a:ext cx="3018150" cy="185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	</a:t>
            </a:r>
            <a:endParaRPr/>
          </a:p>
        </p:txBody>
      </p:sp>
      <p:sp>
        <p:nvSpPr>
          <p:cNvPr id="272" name="Google Shape;27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 (X - Mean) / Standard Deviation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we have a series with a mean of 50 and a standard deviation of 15, what is the Z value for the number 18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= (18 - 50) / 15 = -1.77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Interpretation: 18 is 1.77 standard deviations below the mean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PDF vs CDF</a:t>
            </a:r>
            <a:endParaRPr/>
          </a:p>
        </p:txBody>
      </p:sp>
      <p:sp>
        <p:nvSpPr>
          <p:cNvPr id="278" name="Google Shape;278;p52"/>
          <p:cNvSpPr txBox="1"/>
          <p:nvPr>
            <p:ph idx="1" type="body"/>
          </p:nvPr>
        </p:nvSpPr>
        <p:spPr>
          <a:xfrm>
            <a:off x="311700" y="1152475"/>
            <a:ext cx="347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Density Function: provides the likelihood of a random variable taking a given value or range of values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Cumulative Density Function: shows the probability that random variable will take a value less than or equal to a </a:t>
            </a:r>
            <a:r>
              <a:rPr lang="en"/>
              <a:t>given</a:t>
            </a:r>
            <a:r>
              <a:rPr lang="en"/>
              <a:t> value</a:t>
            </a:r>
            <a:endParaRPr/>
          </a:p>
        </p:txBody>
      </p:sp>
      <p:pic>
        <p:nvPicPr>
          <p:cNvPr id="279" name="Google Shape;2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900" y="1089925"/>
            <a:ext cx="5049300" cy="243088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2"/>
          <p:cNvSpPr txBox="1"/>
          <p:nvPr/>
        </p:nvSpPr>
        <p:spPr>
          <a:xfrm>
            <a:off x="4401550" y="3830050"/>
            <a:ext cx="172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(Area under PDF always sums to 1)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convert to the standardized normal distribution?</a:t>
            </a:r>
            <a:endParaRPr/>
          </a:p>
        </p:txBody>
      </p:sp>
      <p:sp>
        <p:nvSpPr>
          <p:cNvPr id="286" name="Google Shape;28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 that we can use pre-calculated probabilities from a Z table / statistics software!</a:t>
            </a:r>
            <a:endParaRPr/>
          </a:p>
        </p:txBody>
      </p:sp>
      <p:pic>
        <p:nvPicPr>
          <p:cNvPr descr="Z table negative" id="287" name="Google Shape;2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03" y="1682425"/>
            <a:ext cx="3203725" cy="3295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 table positive" id="288" name="Google Shape;2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154" y="1682425"/>
            <a:ext cx="3154921" cy="329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 </a:t>
            </a:r>
            <a:endParaRPr/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311700" y="1152475"/>
            <a:ext cx="443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Experiment</a:t>
            </a:r>
            <a:r>
              <a:rPr lang="en"/>
              <a:t>: A</a:t>
            </a:r>
            <a:r>
              <a:rPr lang="en"/>
              <a:t> well-defined process that leads to a single, unpredictable result.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Rolling a die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Outcome</a:t>
            </a:r>
            <a:r>
              <a:rPr lang="en"/>
              <a:t>: A</a:t>
            </a:r>
            <a:r>
              <a:rPr lang="en"/>
              <a:t> specific result that can happen in an experiment.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Landing on 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Event</a:t>
            </a:r>
            <a:r>
              <a:rPr lang="en"/>
              <a:t>: A collection of one or more outcomes from an experiment; the group of outcomes you’re interested 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Landing on an even number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Sample Space</a:t>
            </a:r>
            <a:r>
              <a:rPr lang="en"/>
              <a:t>: The set of all possible outcomes of an experiment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Example: Landing on 1, 2, 3, 4, 5, or 6</a:t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000" y="784235"/>
            <a:ext cx="4252325" cy="14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025" y="2677694"/>
            <a:ext cx="32385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 Using Z - p(x&lt;X)</a:t>
            </a:r>
            <a:endParaRPr/>
          </a:p>
        </p:txBody>
      </p:sp>
      <p:sp>
        <p:nvSpPr>
          <p:cNvPr id="294" name="Google Shape;294;p5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normally distributed monthly sales data with a mean of 200 and a standard deviation of 15, what is the probability of a selling less than 190 units on any given month?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= (190-200)/15 = –0.66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p(x&lt;190) = .2546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Z table negative"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26" y="333050"/>
            <a:ext cx="2395125" cy="246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54"/>
          <p:cNvCxnSpPr/>
          <p:nvPr/>
        </p:nvCxnSpPr>
        <p:spPr>
          <a:xfrm flipH="1" rot="10800000">
            <a:off x="3123575" y="2310950"/>
            <a:ext cx="4270500" cy="7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7" name="Google Shape;29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765" y="2796625"/>
            <a:ext cx="2806761" cy="19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 Using Z - p(x&gt;X)</a:t>
            </a:r>
            <a:endParaRPr/>
          </a:p>
        </p:txBody>
      </p:sp>
      <p:sp>
        <p:nvSpPr>
          <p:cNvPr id="303" name="Google Shape;303;p5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normally distributed monthly sales data with a mean of 200 and a standard deviation of 15, what is the probability of a selling more than 190 units on any given month?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= (190-200)/15 = –0.66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p(x&lt;190) = .2546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p(x&gt;190) = 1 - .2546 = .7454 = 74.54%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Z table negative" id="304" name="Google Shape;3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26" y="333050"/>
            <a:ext cx="2395125" cy="246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55"/>
          <p:cNvCxnSpPr/>
          <p:nvPr/>
        </p:nvCxnSpPr>
        <p:spPr>
          <a:xfrm flipH="1" rot="10800000">
            <a:off x="3123575" y="2310950"/>
            <a:ext cx="4270500" cy="7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6" name="Google Shape;30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075" y="3085250"/>
            <a:ext cx="2465340" cy="175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 Using Z - p(XL&lt;x&lt;XH)</a:t>
            </a:r>
            <a:endParaRPr/>
          </a:p>
        </p:txBody>
      </p:sp>
      <p:sp>
        <p:nvSpPr>
          <p:cNvPr id="312" name="Google Shape;312;p5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normally distributed monthly sales data with a mean of 200 and a standard deviation of 15, what is the probability of a selling between 180 and 215?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= (180-200)/15 = –1.33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p(&lt;180) = 0.0918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= (215-200)/15 =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p(&lt;215) = 0.8413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 74.95%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Z table negative" id="313" name="Google Shape;3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126" y="167625"/>
            <a:ext cx="2395125" cy="246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56"/>
          <p:cNvCxnSpPr/>
          <p:nvPr/>
        </p:nvCxnSpPr>
        <p:spPr>
          <a:xfrm flipH="1" rot="10800000">
            <a:off x="2111825" y="1696725"/>
            <a:ext cx="5222700" cy="12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z table positive" id="315" name="Google Shape;3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948" y="2680750"/>
            <a:ext cx="2303478" cy="240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56"/>
          <p:cNvCxnSpPr/>
          <p:nvPr/>
        </p:nvCxnSpPr>
        <p:spPr>
          <a:xfrm flipH="1" rot="10800000">
            <a:off x="2210925" y="3490450"/>
            <a:ext cx="4449900" cy="3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7" name="Google Shape;31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5392" y="3808400"/>
            <a:ext cx="1797282" cy="12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Distribution in Excel</a:t>
            </a:r>
            <a:endParaRPr/>
          </a:p>
        </p:txBody>
      </p:sp>
      <p:sp>
        <p:nvSpPr>
          <p:cNvPr id="323" name="Google Shape;32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=standardize(x, mean, stdev) to find 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=norm.dist(x, mean, stdev, TRUE) for &lt;=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= 1 - norm.dist(x, mean, stdev, TRUE) for 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Probability Distributions</a:t>
            </a:r>
            <a:endParaRPr/>
          </a:p>
        </p:txBody>
      </p:sp>
      <p:sp>
        <p:nvSpPr>
          <p:cNvPr id="329" name="Google Shape;329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and Poisson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Factorials!</a:t>
            </a:r>
            <a:endParaRPr/>
          </a:p>
        </p:txBody>
      </p:sp>
      <p:sp>
        <p:nvSpPr>
          <p:cNvPr id="335" name="Google Shape;33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factorial of a number is the product of that  number multiplied by all of the positive integers below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n! = n * (n-1) * (n-2)...3 * 2 *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5! = 5 x 4 x 3 x 2 x 1 = 120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1! =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0! =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Combinations</a:t>
            </a:r>
            <a:endParaRPr/>
          </a:p>
        </p:txBody>
      </p:sp>
      <p:sp>
        <p:nvSpPr>
          <p:cNvPr id="341" name="Google Shape;341;p60"/>
          <p:cNvSpPr txBox="1"/>
          <p:nvPr>
            <p:ph idx="1" type="body"/>
          </p:nvPr>
        </p:nvSpPr>
        <p:spPr>
          <a:xfrm>
            <a:off x="311700" y="1152475"/>
            <a:ext cx="417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groups of k size can be made from a set of n items?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many ways can 5 cards be drawn from a deck of 52?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52! / 5!*47!...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a calculator / computer!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</a:t>
            </a:r>
            <a:r>
              <a:rPr lang="en" sz="1200">
                <a:solidFill>
                  <a:srgbClr val="000000"/>
                </a:solidFill>
              </a:rPr>
              <a:t>2598960</a:t>
            </a:r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064" y="2296319"/>
            <a:ext cx="3257586" cy="11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Probability </a:t>
            </a:r>
            <a:endParaRPr/>
          </a:p>
        </p:txBody>
      </p:sp>
      <p:sp>
        <p:nvSpPr>
          <p:cNvPr id="348" name="Google Shape;348;p6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 calculate probability of getting a fixed number of successful outcomes in a fixed number of independent trials where each trial has only two possible outcomes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Assumes: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 fixed number of trials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Outcomes are binary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Trials are identical (p doesn’t vary)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Trials are independent</a:t>
            </a:r>
            <a:endParaRPr/>
          </a:p>
        </p:txBody>
      </p:sp>
      <p:sp>
        <p:nvSpPr>
          <p:cNvPr id="349" name="Google Shape;349;p61"/>
          <p:cNvSpPr txBox="1"/>
          <p:nvPr/>
        </p:nvSpPr>
        <p:spPr>
          <a:xfrm>
            <a:off x="4762400" y="1152475"/>
            <a:ext cx="4260300" cy="3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Could be used to estimate  the probabilities of: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certain number of customers purchasing a car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certain number of defaults in a portfolio of loans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certain number of defective products in a production process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certain number of successful treatments of sick patients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Probability Formula</a:t>
            </a:r>
            <a:endParaRPr/>
          </a:p>
        </p:txBody>
      </p:sp>
      <p:sp>
        <p:nvSpPr>
          <p:cNvPr id="355" name="Google Shape;355;p62"/>
          <p:cNvSpPr txBox="1"/>
          <p:nvPr>
            <p:ph idx="1" type="body"/>
          </p:nvPr>
        </p:nvSpPr>
        <p:spPr>
          <a:xfrm>
            <a:off x="711650" y="3222175"/>
            <a:ext cx="6463800" cy="20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number of events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x = number of successes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 = probability of success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62"/>
          <p:cNvCxnSpPr/>
          <p:nvPr/>
        </p:nvCxnSpPr>
        <p:spPr>
          <a:xfrm>
            <a:off x="4094162" y="2127250"/>
            <a:ext cx="15303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57" name="Google Shape;357;p62"/>
          <p:cNvSpPr txBox="1"/>
          <p:nvPr/>
        </p:nvSpPr>
        <p:spPr>
          <a:xfrm>
            <a:off x="1219200" y="1828800"/>
            <a:ext cx="2295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P(X=x |n,π)</a:t>
            </a:r>
            <a:endParaRPr/>
          </a:p>
        </p:txBody>
      </p:sp>
      <p:sp>
        <p:nvSpPr>
          <p:cNvPr id="358" name="Google Shape;358;p62"/>
          <p:cNvSpPr txBox="1"/>
          <p:nvPr/>
        </p:nvSpPr>
        <p:spPr>
          <a:xfrm>
            <a:off x="4648200" y="1524000"/>
            <a:ext cx="406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3859212" y="2127250"/>
            <a:ext cx="501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x!</a:t>
            </a:r>
            <a:endParaRPr/>
          </a:p>
        </p:txBody>
      </p:sp>
      <p:sp>
        <p:nvSpPr>
          <p:cNvPr id="360" name="Google Shape;360;p62"/>
          <p:cNvSpPr txBox="1"/>
          <p:nvPr/>
        </p:nvSpPr>
        <p:spPr>
          <a:xfrm>
            <a:off x="4532312" y="2143125"/>
            <a:ext cx="406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sp>
        <p:nvSpPr>
          <p:cNvPr id="361" name="Google Shape;361;p62"/>
          <p:cNvSpPr txBox="1"/>
          <p:nvPr/>
        </p:nvSpPr>
        <p:spPr>
          <a:xfrm>
            <a:off x="5184775" y="2143125"/>
            <a:ext cx="387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62" name="Google Shape;362;p62"/>
          <p:cNvSpPr txBox="1"/>
          <p:nvPr/>
        </p:nvSpPr>
        <p:spPr>
          <a:xfrm>
            <a:off x="5791200" y="1828800"/>
            <a:ext cx="4620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π</a:t>
            </a:r>
            <a:endParaRPr/>
          </a:p>
        </p:txBody>
      </p:sp>
      <p:sp>
        <p:nvSpPr>
          <p:cNvPr id="363" name="Google Shape;363;p62"/>
          <p:cNvSpPr txBox="1"/>
          <p:nvPr/>
        </p:nvSpPr>
        <p:spPr>
          <a:xfrm>
            <a:off x="6324600" y="1828800"/>
            <a:ext cx="153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(1-</a:t>
            </a:r>
            <a:r>
              <a:rPr b="0" i="0" lang="en" sz="3200" u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π</a:t>
            </a: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64" name="Google Shape;364;p62"/>
          <p:cNvSpPr txBox="1"/>
          <p:nvPr/>
        </p:nvSpPr>
        <p:spPr>
          <a:xfrm>
            <a:off x="6057900" y="1736725"/>
            <a:ext cx="369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65" name="Google Shape;365;p62"/>
          <p:cNvSpPr txBox="1"/>
          <p:nvPr/>
        </p:nvSpPr>
        <p:spPr>
          <a:xfrm>
            <a:off x="7175500" y="1752600"/>
            <a:ext cx="352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200"/>
              <a:buFont typeface="Arial"/>
              <a:buNone/>
            </a:pPr>
            <a:r>
              <a:rPr b="1" i="0" lang="en" sz="22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sp>
        <p:nvSpPr>
          <p:cNvPr id="366" name="Google Shape;366;p62"/>
          <p:cNvSpPr txBox="1"/>
          <p:nvPr/>
        </p:nvSpPr>
        <p:spPr>
          <a:xfrm>
            <a:off x="7634287" y="1730375"/>
            <a:ext cx="33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67" name="Google Shape;367;p62"/>
          <p:cNvSpPr txBox="1"/>
          <p:nvPr/>
        </p:nvSpPr>
        <p:spPr>
          <a:xfrm>
            <a:off x="4903787" y="1524000"/>
            <a:ext cx="2937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368" name="Google Shape;368;p62"/>
          <p:cNvSpPr txBox="1"/>
          <p:nvPr/>
        </p:nvSpPr>
        <p:spPr>
          <a:xfrm>
            <a:off x="4392612" y="2127250"/>
            <a:ext cx="3159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</p:txBody>
      </p:sp>
      <p:sp>
        <p:nvSpPr>
          <p:cNvPr id="369" name="Google Shape;369;p62"/>
          <p:cNvSpPr txBox="1"/>
          <p:nvPr/>
        </p:nvSpPr>
        <p:spPr>
          <a:xfrm>
            <a:off x="5459412" y="2127250"/>
            <a:ext cx="3159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70" name="Google Shape;370;p62"/>
          <p:cNvSpPr txBox="1"/>
          <p:nvPr/>
        </p:nvSpPr>
        <p:spPr>
          <a:xfrm>
            <a:off x="5602287" y="2160587"/>
            <a:ext cx="2937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371" name="Google Shape;371;p62"/>
          <p:cNvSpPr txBox="1"/>
          <p:nvPr/>
        </p:nvSpPr>
        <p:spPr>
          <a:xfrm>
            <a:off x="3352800" y="1828800"/>
            <a:ext cx="4047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r>
              <a:rPr b="1" i="0" lang="en" sz="32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endParaRPr/>
          </a:p>
        </p:txBody>
      </p:sp>
      <p:sp>
        <p:nvSpPr>
          <p:cNvPr id="372" name="Google Shape;372;p62"/>
          <p:cNvSpPr txBox="1"/>
          <p:nvPr/>
        </p:nvSpPr>
        <p:spPr>
          <a:xfrm>
            <a:off x="4849812" y="2127250"/>
            <a:ext cx="4047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r>
              <a:rPr b="0" i="0" lang="en" sz="32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endParaRPr/>
          </a:p>
        </p:txBody>
      </p:sp>
      <p:sp>
        <p:nvSpPr>
          <p:cNvPr id="373" name="Google Shape;373;p62"/>
          <p:cNvSpPr txBox="1"/>
          <p:nvPr/>
        </p:nvSpPr>
        <p:spPr>
          <a:xfrm>
            <a:off x="7405687" y="1730375"/>
            <a:ext cx="381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None/>
            </a:pPr>
            <a:r>
              <a:rPr b="1" i="0" lang="en" sz="22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43" y="0"/>
            <a:ext cx="67051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Space and Events</a:t>
            </a:r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872356"/>
            <a:ext cx="3810000" cy="195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19" y="0"/>
            <a:ext cx="80967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Probability</a:t>
            </a:r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711650" y="3222175"/>
            <a:ext cx="7827000" cy="20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probability of getting two heads in a series of five coin flips?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=5, x = 2, pi = 0.5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65"/>
          <p:cNvCxnSpPr/>
          <p:nvPr/>
        </p:nvCxnSpPr>
        <p:spPr>
          <a:xfrm>
            <a:off x="4094162" y="2127250"/>
            <a:ext cx="15303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91" name="Google Shape;391;p65"/>
          <p:cNvSpPr txBox="1"/>
          <p:nvPr/>
        </p:nvSpPr>
        <p:spPr>
          <a:xfrm>
            <a:off x="1219200" y="1828800"/>
            <a:ext cx="2295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P(X=x |n,π)</a:t>
            </a:r>
            <a:endParaRPr/>
          </a:p>
        </p:txBody>
      </p:sp>
      <p:sp>
        <p:nvSpPr>
          <p:cNvPr id="392" name="Google Shape;392;p65"/>
          <p:cNvSpPr txBox="1"/>
          <p:nvPr/>
        </p:nvSpPr>
        <p:spPr>
          <a:xfrm>
            <a:off x="4648200" y="1524000"/>
            <a:ext cx="406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sp>
        <p:nvSpPr>
          <p:cNvPr id="393" name="Google Shape;393;p65"/>
          <p:cNvSpPr txBox="1"/>
          <p:nvPr/>
        </p:nvSpPr>
        <p:spPr>
          <a:xfrm>
            <a:off x="3859212" y="2127250"/>
            <a:ext cx="501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x!</a:t>
            </a:r>
            <a:endParaRPr/>
          </a:p>
        </p:txBody>
      </p:sp>
      <p:sp>
        <p:nvSpPr>
          <p:cNvPr id="394" name="Google Shape;394;p65"/>
          <p:cNvSpPr txBox="1"/>
          <p:nvPr/>
        </p:nvSpPr>
        <p:spPr>
          <a:xfrm>
            <a:off x="4532312" y="2143125"/>
            <a:ext cx="406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sp>
        <p:nvSpPr>
          <p:cNvPr id="395" name="Google Shape;395;p65"/>
          <p:cNvSpPr txBox="1"/>
          <p:nvPr/>
        </p:nvSpPr>
        <p:spPr>
          <a:xfrm>
            <a:off x="5184775" y="2143125"/>
            <a:ext cx="387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96" name="Google Shape;396;p65"/>
          <p:cNvSpPr txBox="1"/>
          <p:nvPr/>
        </p:nvSpPr>
        <p:spPr>
          <a:xfrm>
            <a:off x="5791200" y="1828800"/>
            <a:ext cx="4620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π</a:t>
            </a:r>
            <a:endParaRPr/>
          </a:p>
        </p:txBody>
      </p:sp>
      <p:sp>
        <p:nvSpPr>
          <p:cNvPr id="397" name="Google Shape;397;p65"/>
          <p:cNvSpPr txBox="1"/>
          <p:nvPr/>
        </p:nvSpPr>
        <p:spPr>
          <a:xfrm>
            <a:off x="6324600" y="1828800"/>
            <a:ext cx="153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(1-</a:t>
            </a:r>
            <a:r>
              <a:rPr b="0" i="0" lang="en" sz="3200" u="non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π</a:t>
            </a: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98" name="Google Shape;398;p65"/>
          <p:cNvSpPr txBox="1"/>
          <p:nvPr/>
        </p:nvSpPr>
        <p:spPr>
          <a:xfrm>
            <a:off x="6057900" y="1736725"/>
            <a:ext cx="369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99" name="Google Shape;399;p65"/>
          <p:cNvSpPr txBox="1"/>
          <p:nvPr/>
        </p:nvSpPr>
        <p:spPr>
          <a:xfrm>
            <a:off x="7175500" y="1752600"/>
            <a:ext cx="352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200"/>
              <a:buFont typeface="Arial"/>
              <a:buNone/>
            </a:pPr>
            <a:r>
              <a:rPr b="1" i="0" lang="en" sz="22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sp>
        <p:nvSpPr>
          <p:cNvPr id="400" name="Google Shape;400;p65"/>
          <p:cNvSpPr txBox="1"/>
          <p:nvPr/>
        </p:nvSpPr>
        <p:spPr>
          <a:xfrm>
            <a:off x="7634287" y="1730375"/>
            <a:ext cx="33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01" name="Google Shape;401;p65"/>
          <p:cNvSpPr txBox="1"/>
          <p:nvPr/>
        </p:nvSpPr>
        <p:spPr>
          <a:xfrm>
            <a:off x="4903787" y="1524000"/>
            <a:ext cx="2937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402" name="Google Shape;402;p65"/>
          <p:cNvSpPr txBox="1"/>
          <p:nvPr/>
        </p:nvSpPr>
        <p:spPr>
          <a:xfrm>
            <a:off x="4392612" y="2127250"/>
            <a:ext cx="3159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</p:txBody>
      </p:sp>
      <p:sp>
        <p:nvSpPr>
          <p:cNvPr id="403" name="Google Shape;403;p65"/>
          <p:cNvSpPr txBox="1"/>
          <p:nvPr/>
        </p:nvSpPr>
        <p:spPr>
          <a:xfrm>
            <a:off x="5459412" y="2127250"/>
            <a:ext cx="3159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404" name="Google Shape;404;p65"/>
          <p:cNvSpPr txBox="1"/>
          <p:nvPr/>
        </p:nvSpPr>
        <p:spPr>
          <a:xfrm>
            <a:off x="5602287" y="2160587"/>
            <a:ext cx="2937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405" name="Google Shape;405;p65"/>
          <p:cNvSpPr txBox="1"/>
          <p:nvPr/>
        </p:nvSpPr>
        <p:spPr>
          <a:xfrm>
            <a:off x="3352800" y="1828800"/>
            <a:ext cx="4047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r>
              <a:rPr b="1" i="0" lang="en" sz="32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endParaRPr/>
          </a:p>
        </p:txBody>
      </p:sp>
      <p:sp>
        <p:nvSpPr>
          <p:cNvPr id="406" name="Google Shape;406;p65"/>
          <p:cNvSpPr txBox="1"/>
          <p:nvPr/>
        </p:nvSpPr>
        <p:spPr>
          <a:xfrm>
            <a:off x="4849812" y="2127250"/>
            <a:ext cx="4047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r>
              <a:rPr b="0" i="0" lang="en" sz="32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endParaRPr/>
          </a:p>
        </p:txBody>
      </p:sp>
      <p:sp>
        <p:nvSpPr>
          <p:cNvPr id="407" name="Google Shape;407;p65"/>
          <p:cNvSpPr txBox="1"/>
          <p:nvPr/>
        </p:nvSpPr>
        <p:spPr>
          <a:xfrm>
            <a:off x="7405687" y="1730375"/>
            <a:ext cx="381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None/>
            </a:pPr>
            <a:r>
              <a:rPr b="1" i="0" lang="en" sz="22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in Excel</a:t>
            </a:r>
            <a:endParaRPr/>
          </a:p>
        </p:txBody>
      </p:sp>
      <p:sp>
        <p:nvSpPr>
          <p:cNvPr id="413" name="Google Shape;413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=binom.dist(x, # of trials, probability of success, False) for specific values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=binom.dist(x, # of trials, probability of success,True) for &lt;=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=1 - binom.dist(x, # of trials, probability of success, True) for 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752" y="739525"/>
            <a:ext cx="6008402" cy="38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7"/>
          <p:cNvSpPr txBox="1"/>
          <p:nvPr>
            <p:ph idx="1" type="body"/>
          </p:nvPr>
        </p:nvSpPr>
        <p:spPr>
          <a:xfrm>
            <a:off x="87050" y="601950"/>
            <a:ext cx="3212100" cy="3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probability of getting two heads in a series of 5 coin flips?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=5, x = 2, pi = 0.5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 0.312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p(x&lt;2)?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p(0) + p(1)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0.031 + 0.156 = 0.187 = 18.7%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p(x&gt;=2)?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1 - 0.187 = .813 = 81.3%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420" name="Google Shape;420;p67"/>
          <p:cNvCxnSpPr/>
          <p:nvPr/>
        </p:nvCxnSpPr>
        <p:spPr>
          <a:xfrm>
            <a:off x="2349650" y="2038500"/>
            <a:ext cx="3972300" cy="10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Probability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10% chance of default and 6 loans, what is the probability of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 defaults (=): Calculate p(5)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Less than 5 defaults (&lt;):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Calculate p(0) + p(1) + p(2) + p(3) + p(4)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 of less defaults (&lt;=):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Calculate p(0) + p(1) + p(2) + p(3) + p(4) + p(5)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More than 5 defaults (&gt;):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Calculate 1 - [p(0) + p(1) + p(2) + p(3) + p(4) + p(5)]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5 or more defaults (&gt;=):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Calculate 1 - [p(0) + p(1) + p(2) + p(3) + p(4)]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Probability</a:t>
            </a:r>
            <a:endParaRPr/>
          </a:p>
        </p:txBody>
      </p:sp>
      <p:sp>
        <p:nvSpPr>
          <p:cNvPr id="432" name="Google Shape;432;p69"/>
          <p:cNvSpPr txBox="1"/>
          <p:nvPr>
            <p:ph idx="1" type="body"/>
          </p:nvPr>
        </p:nvSpPr>
        <p:spPr>
          <a:xfrm>
            <a:off x="311700" y="1152475"/>
            <a:ext cx="412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 calculate the probability of a given number of events occurring in a given interval of time or space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Assumes: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Events are independent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Average rate is constant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No simultaneous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Mean = Variance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9"/>
          <p:cNvSpPr txBox="1"/>
          <p:nvPr/>
        </p:nvSpPr>
        <p:spPr>
          <a:xfrm>
            <a:off x="4572000" y="994800"/>
            <a:ext cx="41235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Could be used for estimating the probabilities of: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certain number of customers entering a store per hour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certain number of phone calls received by a call center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certain number of employees calling in sick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Probability Formula</a:t>
            </a:r>
            <a:endParaRPr/>
          </a:p>
        </p:txBody>
      </p:sp>
      <p:pic>
        <p:nvPicPr>
          <p:cNvPr id="439" name="Google Shape;4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838" y="1294366"/>
            <a:ext cx="6020325" cy="339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51" y="0"/>
            <a:ext cx="69408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"/>
          <p:cNvSpPr txBox="1"/>
          <p:nvPr>
            <p:ph idx="1" type="body"/>
          </p:nvPr>
        </p:nvSpPr>
        <p:spPr>
          <a:xfrm>
            <a:off x="252775" y="364600"/>
            <a:ext cx="4208100" cy="44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Distribution 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Non-Cumulative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(Many pages omitted)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Average number of calls in an hour is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is p(x=4)?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Find lambda = 3 and x = 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.1680 = 16.8%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is p(x&lt;4)?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p(0) + p(1) + p(2)  + p(3)  = .0498 + .1494 + .2240 + .2240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=.6472 = 64.72%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is p(x&gt;=4)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 1 - 0.6472 = .3528 or 35.28%</a:t>
            </a:r>
            <a:endParaRPr/>
          </a:p>
        </p:txBody>
      </p:sp>
      <p:pic>
        <p:nvPicPr>
          <p:cNvPr id="450" name="Google Shape;450;p72"/>
          <p:cNvPicPr preferRelativeResize="0"/>
          <p:nvPr/>
        </p:nvPicPr>
        <p:blipFill rotWithShape="1">
          <a:blip r:embed="rId3">
            <a:alphaModFix/>
          </a:blip>
          <a:srcRect b="0" l="22928" r="0" t="0"/>
          <a:stretch/>
        </p:blipFill>
        <p:spPr>
          <a:xfrm>
            <a:off x="4572000" y="0"/>
            <a:ext cx="4528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72"/>
          <p:cNvCxnSpPr/>
          <p:nvPr/>
        </p:nvCxnSpPr>
        <p:spPr>
          <a:xfrm>
            <a:off x="1257850" y="2908500"/>
            <a:ext cx="7345200" cy="11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 txBox="1"/>
          <p:nvPr>
            <p:ph idx="1" type="body"/>
          </p:nvPr>
        </p:nvSpPr>
        <p:spPr>
          <a:xfrm>
            <a:off x="311700" y="252175"/>
            <a:ext cx="31065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Poisson Distribution 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Cumulative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(Many pages omitted)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Average number of calls per hour is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What is p(x&lt;4)?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Find lambda = 3 and x =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0.6472 or 64.72%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is p(x&gt;4)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1-.6472 =  .3528 = 35.28%</a:t>
            </a:r>
            <a:endParaRPr/>
          </a:p>
        </p:txBody>
      </p:sp>
      <p:pic>
        <p:nvPicPr>
          <p:cNvPr id="457" name="Google Shape;4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049" y="916350"/>
            <a:ext cx="4928226" cy="365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73"/>
          <p:cNvCxnSpPr/>
          <p:nvPr/>
        </p:nvCxnSpPr>
        <p:spPr>
          <a:xfrm flipH="1" rot="10800000">
            <a:off x="1994325" y="3193150"/>
            <a:ext cx="3976800" cy="1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Whence? Simple and/or Uniform Probability</a:t>
            </a:r>
            <a:endParaRPr/>
          </a:p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based on the nature of the </a:t>
            </a:r>
            <a:r>
              <a:rPr lang="en"/>
              <a:t>experiment where all outcomes are equally likely.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Divide 1 by the number of possible outcomes.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Probability of rolling a 5 on a 6 sided dice?  ⅙ = 0.16666667 = 17%ish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Probability of landing on heads? Two sides, so ½ = 0.5 = 50%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Probability</a:t>
            </a:r>
            <a:endParaRPr/>
          </a:p>
        </p:txBody>
      </p:sp>
      <p:pic>
        <p:nvPicPr>
          <p:cNvPr id="464" name="Google Shape;464;p74"/>
          <p:cNvPicPr preferRelativeResize="0"/>
          <p:nvPr/>
        </p:nvPicPr>
        <p:blipFill rotWithShape="1">
          <a:blip r:embed="rId3">
            <a:alphaModFix/>
          </a:blip>
          <a:srcRect b="45533" l="0" r="0" t="0"/>
          <a:stretch/>
        </p:blipFill>
        <p:spPr>
          <a:xfrm>
            <a:off x="1561850" y="1294371"/>
            <a:ext cx="6020300" cy="18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4"/>
          <p:cNvSpPr txBox="1"/>
          <p:nvPr>
            <p:ph idx="1" type="body"/>
          </p:nvPr>
        </p:nvSpPr>
        <p:spPr>
          <a:xfrm>
            <a:off x="311700" y="3246975"/>
            <a:ext cx="8378700" cy="13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the probability of getting 10 calls in an hour if the average hourly call rate is 5?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Probability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an average of 10 customers per hour, what is the probability you’ll have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 customers (=): Calculate p(5)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Less than 5 customers (&lt;):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Calculate p(0) + p(1) + p(2) + p(3) + p(4)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 of less customers (&lt;=):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Calculate p(0) + p(1) + p(2) + p(3) + p(4) + p(5)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More than 5 customers (&gt;):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Calculate 1 - [p(0) + p(1) + p(2) + p(3) + p(4) + p(5)]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5 of more customers (&gt;=):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Calculate 1 - [p(0) + p(1) + p(2) + p(3) + p(4)]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In Excel</a:t>
            </a:r>
            <a:endParaRPr/>
          </a:p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=poisson.dist(x, mean, False) for specific values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=poisson.dist(x, mean, True) for &lt;=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=1 - poisson.dist(x, mean, True) for 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Basics</a:t>
            </a:r>
            <a:endParaRPr/>
          </a:p>
        </p:txBody>
      </p:sp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311700" y="1152475"/>
            <a:ext cx="833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Ranges between 0 and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0 = 0% = Impossibility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0.33 = 33% = Happens ⅓ of the time, doesn’t happen ⅔’s of the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0.5 =  50% = Happens ½ of the time, doesn’t happen the other ½ of the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0.75 = 75% = Happens ¾ of the time, doesn’t happen ¼ of the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= 100% = Certainty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Probability can be described as a decimal, percentage, or fraction.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Whence? </a:t>
            </a:r>
            <a:r>
              <a:rPr lang="en"/>
              <a:t>Empirical Probability</a:t>
            </a:r>
            <a:endParaRPr/>
          </a:p>
        </p:txBody>
      </p:sp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311700" y="1152475"/>
            <a:ext cx="33522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as relative frequency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Obtained from past observations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P(A) = # of times A / # of times total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probability that a given student will get an A, </a:t>
            </a:r>
            <a:r>
              <a:rPr i="1" lang="en"/>
              <a:t>based on past student grades,</a:t>
            </a:r>
            <a:r>
              <a:rPr lang="en"/>
              <a:t> is 202/899 = 0.22 = 22%</a:t>
            </a:r>
            <a:endParaRPr/>
          </a:p>
        </p:txBody>
      </p:sp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300" y="1170125"/>
            <a:ext cx="5175301" cy="295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and Asymptotics </a:t>
            </a:r>
            <a:endParaRPr/>
          </a:p>
        </p:txBody>
      </p:sp>
      <p:sp>
        <p:nvSpPr>
          <p:cNvPr id="152" name="Google Shape;152;p3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allows us to calculate a best guess, but outcomes are still uncertain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 the number of trials tends towards infinity, the difference between the actual outcomes and the theoretical outcomes tends towards zero</a:t>
            </a:r>
            <a:endParaRPr/>
          </a:p>
        </p:txBody>
      </p: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463" y="268825"/>
            <a:ext cx="3888776" cy="12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461" y="1776650"/>
            <a:ext cx="3888802" cy="12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6413" y="3284476"/>
            <a:ext cx="2142863" cy="16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Notation</a:t>
            </a:r>
            <a:endParaRPr/>
          </a:p>
        </p:txBody>
      </p:sp>
      <p:sp>
        <p:nvSpPr>
          <p:cNvPr id="161" name="Google Shape;16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P(A) is the marginal probability that an </a:t>
            </a:r>
            <a:r>
              <a:rPr lang="en"/>
              <a:t>experiment</a:t>
            </a:r>
            <a:r>
              <a:rPr lang="en"/>
              <a:t> will produce outcome 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P(Heads) = </a:t>
            </a:r>
            <a:r>
              <a:rPr lang="en"/>
              <a:t>1/2</a:t>
            </a:r>
            <a:r>
              <a:rPr lang="en"/>
              <a:t>,  P(6) = </a:t>
            </a:r>
            <a:r>
              <a:rPr lang="en"/>
              <a:t>1/6, P(Queen) =  4/52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P(A or B) is the probability that A will occur, B will occur, or both A and B will occur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P(A and B) is the probability that A and B will both occur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P(A|B) is the conditional probability that A will occur, given that B has occurred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P(A’) is the probability of  the complement* to 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